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Lst>
  <p:sldSz cy="5143500" cx="9144000"/>
  <p:notesSz cx="6858000" cy="9144000"/>
  <p:embeddedFontLst>
    <p:embeddedFont>
      <p:font typeface="Halant"/>
      <p:bold r:id="rId11"/>
    </p:embeddedFont>
    <p:embeddedFont>
      <p:font typeface="Inter"/>
      <p:regular r:id="rId12"/>
      <p:bold r:id="rId13"/>
      <p:italic r:id="rId14"/>
      <p:boldItalic r:id="rId15"/>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Halant-bold.fntdata"/><Relationship Id="rId10" Type="http://schemas.openxmlformats.org/officeDocument/2006/relationships/slide" Target="slides/slide5.xml"/><Relationship Id="rId13" Type="http://schemas.openxmlformats.org/officeDocument/2006/relationships/font" Target="fonts/Inter-bold.fntdata"/><Relationship Id="rId12" Type="http://schemas.openxmlformats.org/officeDocument/2006/relationships/font" Target="fonts/Inter-regular.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font" Target="fonts/Inter-boldItalic.fntdata"/><Relationship Id="rId14" Type="http://schemas.openxmlformats.org/officeDocument/2006/relationships/font" Target="fonts/Inter-italic.fntdata"/><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s>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491d427fb4_0_21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2" name="Google Shape;52;g3491d427fb4_0_215: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5" name="Shape 65"/>
        <p:cNvGrpSpPr/>
        <p:nvPr/>
      </p:nvGrpSpPr>
      <p:grpSpPr>
        <a:xfrm>
          <a:off x="0" y="0"/>
          <a:ext cx="0" cy="0"/>
          <a:chOff x="0" y="0"/>
          <a:chExt cx="0" cy="0"/>
        </a:xfrm>
      </p:grpSpPr>
      <p:sp>
        <p:nvSpPr>
          <p:cNvPr id="66" name="Google Shape;66;g3491d427fb4_0_59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7" name="Google Shape;67;g3491d427fb4_0_592: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g3491d427fb4_0_6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2" name="Google Shape;82;g3491d427fb4_0_612: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5" name="Shape 95"/>
        <p:cNvGrpSpPr/>
        <p:nvPr/>
      </p:nvGrpSpPr>
      <p:grpSpPr>
        <a:xfrm>
          <a:off x="0" y="0"/>
          <a:ext cx="0" cy="0"/>
          <a:chOff x="0" y="0"/>
          <a:chExt cx="0" cy="0"/>
        </a:xfrm>
      </p:grpSpPr>
      <p:sp>
        <p:nvSpPr>
          <p:cNvPr id="96" name="Google Shape;96;g3491d427fb4_0_63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7" name="Google Shape;97;g3491d427fb4_0_632: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0" name="Shape 110"/>
        <p:cNvGrpSpPr/>
        <p:nvPr/>
      </p:nvGrpSpPr>
      <p:grpSpPr>
        <a:xfrm>
          <a:off x="0" y="0"/>
          <a:ext cx="0" cy="0"/>
          <a:chOff x="0" y="0"/>
          <a:chExt cx="0" cy="0"/>
        </a:xfrm>
      </p:grpSpPr>
      <p:sp>
        <p:nvSpPr>
          <p:cNvPr id="111" name="Google Shape;111;g3491d427fb4_0_65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12" name="Google Shape;112;g3491d427fb4_0_652: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 Id="rId3" Type="http://schemas.openxmlformats.org/officeDocument/2006/relationships/image" Target="../media/image3.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 Id="rId3" Type="http://schemas.openxmlformats.org/officeDocument/2006/relationships/image" Target="../media/image3.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3.xml"/><Relationship Id="rId3" Type="http://schemas.openxmlformats.org/officeDocument/2006/relationships/image" Target="../media/image3.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4.xml"/><Relationship Id="rId3" Type="http://schemas.openxmlformats.org/officeDocument/2006/relationships/image" Target="../media/image3.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5.xml"/><Relationship Id="rId3" Type="http://schemas.openxmlformats.org/officeDocument/2006/relationships/image" Target="../media/image3.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3" name="Shape 53"/>
        <p:cNvGrpSpPr/>
        <p:nvPr/>
      </p:nvGrpSpPr>
      <p:grpSpPr>
        <a:xfrm>
          <a:off x="0" y="0"/>
          <a:ext cx="0" cy="0"/>
          <a:chOff x="0" y="0"/>
          <a:chExt cx="0" cy="0"/>
        </a:xfrm>
      </p:grpSpPr>
      <p:sp>
        <p:nvSpPr>
          <p:cNvPr id="54" name="Google Shape;54;p13"/>
          <p:cNvSpPr txBox="1"/>
          <p:nvPr/>
        </p:nvSpPr>
        <p:spPr>
          <a:xfrm>
            <a:off x="895670" y="2667190"/>
            <a:ext cx="7352700" cy="384900"/>
          </a:xfrm>
          <a:prstGeom prst="rect">
            <a:avLst/>
          </a:prstGeom>
          <a:noFill/>
          <a:ln>
            <a:noFill/>
          </a:ln>
        </p:spPr>
        <p:txBody>
          <a:bodyPr anchorCtr="0" anchor="t" bIns="0" lIns="0" spcFirstLastPara="1" rIns="0" wrap="square" tIns="0">
            <a:spAutoFit/>
          </a:bodyPr>
          <a:lstStyle/>
          <a:p>
            <a:pPr indent="0" lvl="0" marL="0" rtl="0" algn="ctr">
              <a:spcBef>
                <a:spcPts val="0"/>
              </a:spcBef>
              <a:spcAft>
                <a:spcPts val="0"/>
              </a:spcAft>
              <a:buSzPts val="600"/>
              <a:buNone/>
            </a:pPr>
            <a:r>
              <a:rPr i="1" lang="en" sz="2500">
                <a:solidFill>
                  <a:schemeClr val="dk1"/>
                </a:solidFill>
                <a:latin typeface="Inter"/>
                <a:ea typeface="Inter"/>
                <a:cs typeface="Inter"/>
                <a:sym typeface="Inter"/>
              </a:rPr>
              <a:t>1994</a:t>
            </a:r>
            <a:endParaRPr sz="2500">
              <a:solidFill>
                <a:srgbClr val="231F20"/>
              </a:solidFill>
              <a:latin typeface="Inter"/>
              <a:ea typeface="Inter"/>
              <a:cs typeface="Inter"/>
              <a:sym typeface="Inter"/>
            </a:endParaRPr>
          </a:p>
        </p:txBody>
      </p:sp>
      <p:sp>
        <p:nvSpPr>
          <p:cNvPr id="55" name="Google Shape;55;p13"/>
          <p:cNvSpPr/>
          <p:nvPr/>
        </p:nvSpPr>
        <p:spPr>
          <a:xfrm>
            <a:off x="6882084" y="3599399"/>
            <a:ext cx="3657600" cy="1238892"/>
          </a:xfrm>
          <a:custGeom>
            <a:rect b="b" l="l" r="r" t="t"/>
            <a:pathLst>
              <a:path extrusionOk="0" h="2477783" w="7315200">
                <a:moveTo>
                  <a:pt x="0" y="0"/>
                </a:moveTo>
                <a:lnTo>
                  <a:pt x="7315200" y="0"/>
                </a:lnTo>
                <a:lnTo>
                  <a:pt x="7315200" y="2477783"/>
                </a:lnTo>
                <a:lnTo>
                  <a:pt x="0" y="2477783"/>
                </a:lnTo>
                <a:lnTo>
                  <a:pt x="0" y="0"/>
                </a:lnTo>
                <a:close/>
              </a:path>
            </a:pathLst>
          </a:custGeom>
          <a:blipFill rotWithShape="1">
            <a:blip r:embed="rId3">
              <a:alphaModFix/>
            </a:blip>
            <a:stretch>
              <a:fillRect b="0" l="0" r="0" t="0"/>
            </a:stretch>
          </a:blipFill>
          <a:ln>
            <a:noFill/>
          </a:ln>
        </p:spPr>
      </p:sp>
      <p:grpSp>
        <p:nvGrpSpPr>
          <p:cNvPr id="56" name="Google Shape;56;p13"/>
          <p:cNvGrpSpPr/>
          <p:nvPr/>
        </p:nvGrpSpPr>
        <p:grpSpPr>
          <a:xfrm>
            <a:off x="-127008" y="4615004"/>
            <a:ext cx="9398022" cy="468724"/>
            <a:chOff x="204" y="0"/>
            <a:chExt cx="25061391" cy="1249931"/>
          </a:xfrm>
        </p:grpSpPr>
        <p:grpSp>
          <p:nvGrpSpPr>
            <p:cNvPr id="57" name="Google Shape;57;p13"/>
            <p:cNvGrpSpPr/>
            <p:nvPr/>
          </p:nvGrpSpPr>
          <p:grpSpPr>
            <a:xfrm rot="5400000">
              <a:off x="12002369" y="-11663474"/>
              <a:ext cx="1249931" cy="24576878"/>
              <a:chOff x="0" y="-38100"/>
              <a:chExt cx="246900" cy="4854692"/>
            </a:xfrm>
          </p:grpSpPr>
          <p:sp>
            <p:nvSpPr>
              <p:cNvPr id="58" name="Google Shape;58;p13"/>
              <p:cNvSpPr/>
              <p:nvPr/>
            </p:nvSpPr>
            <p:spPr>
              <a:xfrm>
                <a:off x="0" y="0"/>
                <a:ext cx="246798" cy="4816592"/>
              </a:xfrm>
              <a:custGeom>
                <a:rect b="b" l="l" r="r" t="t"/>
                <a:pathLst>
                  <a:path extrusionOk="0" h="4816592" w="246798">
                    <a:moveTo>
                      <a:pt x="0" y="0"/>
                    </a:moveTo>
                    <a:lnTo>
                      <a:pt x="246798" y="0"/>
                    </a:lnTo>
                    <a:lnTo>
                      <a:pt x="246798" y="4816592"/>
                    </a:lnTo>
                    <a:lnTo>
                      <a:pt x="0" y="4816592"/>
                    </a:lnTo>
                    <a:close/>
                  </a:path>
                </a:pathLst>
              </a:custGeom>
              <a:solidFill>
                <a:srgbClr val="EFFEF9"/>
              </a:solidFill>
              <a:ln>
                <a:noFill/>
              </a:ln>
            </p:spPr>
          </p:sp>
          <p:sp>
            <p:nvSpPr>
              <p:cNvPr id="59" name="Google Shape;59;p13"/>
              <p:cNvSpPr txBox="1"/>
              <p:nvPr/>
            </p:nvSpPr>
            <p:spPr>
              <a:xfrm>
                <a:off x="0" y="-38100"/>
                <a:ext cx="246900" cy="4854600"/>
              </a:xfrm>
              <a:prstGeom prst="rect">
                <a:avLst/>
              </a:prstGeom>
              <a:noFill/>
              <a:ln>
                <a:noFill/>
              </a:ln>
            </p:spPr>
            <p:txBody>
              <a:bodyPr anchorCtr="0" anchor="ctr" bIns="25400" lIns="25400" spcFirstLastPara="1" rIns="25400" wrap="square" tIns="25400">
                <a:noAutofit/>
              </a:bodyPr>
              <a:lstStyle/>
              <a:p>
                <a:pPr indent="0" lvl="0" marL="0" marR="0" rtl="0" algn="ctr">
                  <a:lnSpc>
                    <a:spcPct val="147722"/>
                  </a:lnSpc>
                  <a:spcBef>
                    <a:spcPts val="0"/>
                  </a:spcBef>
                  <a:spcAft>
                    <a:spcPts val="0"/>
                  </a:spcAft>
                  <a:buNone/>
                </a:pPr>
                <a:r>
                  <a:t/>
                </a:r>
                <a:endParaRPr b="0" i="0" sz="900" u="none" cap="none" strike="noStrike">
                  <a:solidFill>
                    <a:schemeClr val="dk1"/>
                  </a:solidFill>
                  <a:latin typeface="Calibri"/>
                  <a:ea typeface="Calibri"/>
                  <a:cs typeface="Calibri"/>
                  <a:sym typeface="Calibri"/>
                </a:endParaRPr>
              </a:p>
            </p:txBody>
          </p:sp>
        </p:grpSp>
        <p:sp>
          <p:nvSpPr>
            <p:cNvPr id="60" name="Google Shape;60;p13"/>
            <p:cNvSpPr txBox="1"/>
            <p:nvPr/>
          </p:nvSpPr>
          <p:spPr>
            <a:xfrm>
              <a:off x="7951598" y="305302"/>
              <a:ext cx="9176100" cy="574500"/>
            </a:xfrm>
            <a:prstGeom prst="rect">
              <a:avLst/>
            </a:prstGeom>
            <a:noFill/>
            <a:ln>
              <a:noFill/>
            </a:ln>
          </p:spPr>
          <p:txBody>
            <a:bodyPr anchorCtr="0" anchor="t" bIns="0" lIns="0" spcFirstLastPara="1" rIns="0" wrap="square" tIns="0">
              <a:spAutoFit/>
            </a:bodyPr>
            <a:lstStyle/>
            <a:p>
              <a:pPr indent="0" lvl="0" marL="0" marR="0" rtl="0" algn="ctr">
                <a:lnSpc>
                  <a:spcPct val="139963"/>
                </a:lnSpc>
                <a:spcBef>
                  <a:spcPts val="0"/>
                </a:spcBef>
                <a:spcAft>
                  <a:spcPts val="0"/>
                </a:spcAft>
                <a:buNone/>
              </a:pPr>
              <a:r>
                <a:rPr b="1" i="0" lang="en" sz="1400" u="none" cap="none" strike="noStrike">
                  <a:solidFill>
                    <a:srgbClr val="231F20"/>
                  </a:solidFill>
                  <a:latin typeface="Halant"/>
                  <a:ea typeface="Halant"/>
                  <a:cs typeface="Halant"/>
                  <a:sym typeface="Halant"/>
                </a:rPr>
                <a:t>© Thinking Nation </a:t>
              </a:r>
              <a:r>
                <a:rPr b="1" lang="en" sz="1400">
                  <a:solidFill>
                    <a:srgbClr val="231F20"/>
                  </a:solidFill>
                  <a:latin typeface="Halant"/>
                  <a:ea typeface="Halant"/>
                  <a:cs typeface="Halant"/>
                  <a:sym typeface="Halant"/>
                </a:rPr>
                <a:t>2025</a:t>
              </a:r>
              <a:endParaRPr sz="700"/>
            </a:p>
          </p:txBody>
        </p:sp>
        <p:cxnSp>
          <p:nvCxnSpPr>
            <p:cNvPr id="61" name="Google Shape;61;p13"/>
            <p:cNvCxnSpPr/>
            <p:nvPr/>
          </p:nvCxnSpPr>
          <p:spPr>
            <a:xfrm>
              <a:off x="204" y="612007"/>
              <a:ext cx="9473700" cy="25500"/>
            </a:xfrm>
            <a:prstGeom prst="straightConnector1">
              <a:avLst/>
            </a:prstGeom>
            <a:noFill/>
            <a:ln cap="flat" cmpd="sng" w="152400">
              <a:solidFill>
                <a:srgbClr val="231F20"/>
              </a:solidFill>
              <a:prstDash val="solid"/>
              <a:round/>
              <a:headEnd len="sm" w="sm" type="none"/>
              <a:tailEnd len="sm" w="sm" type="none"/>
            </a:ln>
          </p:spPr>
        </p:cxnSp>
        <p:cxnSp>
          <p:nvCxnSpPr>
            <p:cNvPr id="62" name="Google Shape;62;p13"/>
            <p:cNvCxnSpPr/>
            <p:nvPr/>
          </p:nvCxnSpPr>
          <p:spPr>
            <a:xfrm>
              <a:off x="15587895" y="612007"/>
              <a:ext cx="9473700" cy="25500"/>
            </a:xfrm>
            <a:prstGeom prst="straightConnector1">
              <a:avLst/>
            </a:prstGeom>
            <a:noFill/>
            <a:ln cap="flat" cmpd="sng" w="152400">
              <a:solidFill>
                <a:srgbClr val="231F20"/>
              </a:solidFill>
              <a:prstDash val="solid"/>
              <a:round/>
              <a:headEnd len="sm" w="sm" type="none"/>
              <a:tailEnd len="sm" w="sm" type="none"/>
            </a:ln>
          </p:spPr>
        </p:cxnSp>
      </p:grpSp>
      <p:sp>
        <p:nvSpPr>
          <p:cNvPr id="63" name="Google Shape;63;p13"/>
          <p:cNvSpPr txBox="1"/>
          <p:nvPr/>
        </p:nvSpPr>
        <p:spPr>
          <a:xfrm>
            <a:off x="1276990" y="18097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RWANDAN GENOCIDE</a:t>
            </a:r>
            <a:endParaRPr sz="700"/>
          </a:p>
        </p:txBody>
      </p:sp>
      <p:sp>
        <p:nvSpPr>
          <p:cNvPr id="64" name="Google Shape;64;p13"/>
          <p:cNvSpPr/>
          <p:nvPr/>
        </p:nvSpPr>
        <p:spPr>
          <a:xfrm>
            <a:off x="-1313786" y="-366668"/>
            <a:ext cx="3657600" cy="1238892"/>
          </a:xfrm>
          <a:custGeom>
            <a:rect b="b" l="l" r="r" t="t"/>
            <a:pathLst>
              <a:path extrusionOk="0" h="2477783" w="7315200">
                <a:moveTo>
                  <a:pt x="0" y="0"/>
                </a:moveTo>
                <a:lnTo>
                  <a:pt x="7315200" y="0"/>
                </a:lnTo>
                <a:lnTo>
                  <a:pt x="7315200" y="2477783"/>
                </a:lnTo>
                <a:lnTo>
                  <a:pt x="0" y="2477783"/>
                </a:lnTo>
                <a:lnTo>
                  <a:pt x="0" y="0"/>
                </a:lnTo>
                <a:close/>
              </a:path>
            </a:pathLst>
          </a:custGeom>
          <a:blipFill rotWithShape="1">
            <a:blip r:embed="rId3">
              <a:alphaModFix/>
            </a:blip>
            <a:stretch>
              <a:fillRect b="0" l="0" r="0" t="0"/>
            </a:stretch>
          </a:blipFill>
          <a:ln>
            <a:noFill/>
          </a:ln>
        </p:spPr>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8" name="Shape 68"/>
        <p:cNvGrpSpPr/>
        <p:nvPr/>
      </p:nvGrpSpPr>
      <p:grpSpPr>
        <a:xfrm>
          <a:off x="0" y="0"/>
          <a:ext cx="0" cy="0"/>
          <a:chOff x="0" y="0"/>
          <a:chExt cx="0" cy="0"/>
        </a:xfrm>
      </p:grpSpPr>
      <p:sp>
        <p:nvSpPr>
          <p:cNvPr id="69" name="Google Shape;69;p14"/>
          <p:cNvSpPr txBox="1"/>
          <p:nvPr/>
        </p:nvSpPr>
        <p:spPr>
          <a:xfrm>
            <a:off x="522350" y="1045375"/>
            <a:ext cx="7407300" cy="2601300"/>
          </a:xfrm>
          <a:prstGeom prst="rect">
            <a:avLst/>
          </a:prstGeom>
          <a:noFill/>
          <a:ln>
            <a:noFill/>
          </a:ln>
        </p:spPr>
        <p:txBody>
          <a:bodyPr anchorCtr="0" anchor="t" bIns="0" lIns="0" spcFirstLastPara="1" rIns="0" wrap="square" tIns="0">
            <a:spAutoFit/>
          </a:bodyPr>
          <a:lstStyle/>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Rwanda under Belgian colonial rule until it gained its independence in 1962</a:t>
            </a:r>
            <a:endParaRPr sz="1300">
              <a:solidFill>
                <a:schemeClr val="dk1"/>
              </a:solidFill>
              <a:latin typeface="Inter"/>
              <a:ea typeface="Inter"/>
              <a:cs typeface="Inter"/>
              <a:sym typeface="Inter"/>
            </a:endParaRPr>
          </a:p>
          <a:p>
            <a:pPr indent="-311150" lvl="1" marL="9144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During colonial rule, the different ethnic groups (Hutu, Tutsi, and Twa) were racialized and tensions built </a:t>
            </a:r>
            <a:endParaRPr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After independence, the ethnic majority (Hutus) took control of the state. They put in place discriminatory policies against the Tutsi that establisehd the foundation for genocide.</a:t>
            </a:r>
            <a:endParaRPr sz="1300">
              <a:solidFill>
                <a:schemeClr val="dk1"/>
              </a:solidFill>
              <a:latin typeface="Inter"/>
              <a:ea typeface="Inter"/>
              <a:cs typeface="Inter"/>
              <a:sym typeface="Inter"/>
            </a:endParaRPr>
          </a:p>
          <a:p>
            <a:pPr indent="-311150" lvl="1" marL="9144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Excluded from high level careers and limited education access</a:t>
            </a:r>
            <a:endParaRPr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Civil war broke out in 1990 between the Rwandan government’s armed forces and the Rwandan Patriotic Front led by Tutsi exiles living in Uganda.</a:t>
            </a:r>
            <a:endParaRPr sz="1300">
              <a:solidFill>
                <a:schemeClr val="dk1"/>
              </a:solidFill>
              <a:latin typeface="Inter"/>
              <a:ea typeface="Inter"/>
              <a:cs typeface="Inter"/>
              <a:sym typeface="Inter"/>
            </a:endParaRPr>
          </a:p>
          <a:p>
            <a:pPr indent="-311150" lvl="1" marL="9144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Anti-Tutsi propaganda used in the war depicted the Tutsi people as dangerous and traitors to the state</a:t>
            </a:r>
            <a:endParaRPr sz="1300">
              <a:solidFill>
                <a:schemeClr val="dk1"/>
              </a:solidFill>
              <a:latin typeface="Inter"/>
              <a:ea typeface="Inter"/>
              <a:cs typeface="Inter"/>
              <a:sym typeface="Inter"/>
            </a:endParaRPr>
          </a:p>
          <a:p>
            <a:pPr indent="-311150" lvl="0" marL="457200" rtl="0" algn="l">
              <a:spcBef>
                <a:spcPts val="0"/>
              </a:spcBef>
              <a:spcAft>
                <a:spcPts val="0"/>
              </a:spcAft>
              <a:buClr>
                <a:schemeClr val="dk1"/>
              </a:buClr>
              <a:buSzPts val="1300"/>
              <a:buFont typeface="Inter"/>
              <a:buChar char="●"/>
            </a:pPr>
            <a:r>
              <a:rPr lang="en" sz="1300">
                <a:solidFill>
                  <a:schemeClr val="dk1"/>
                </a:solidFill>
                <a:latin typeface="Inter"/>
                <a:ea typeface="Inter"/>
                <a:cs typeface="Inter"/>
                <a:sym typeface="Inter"/>
              </a:rPr>
              <a:t>April 6, 1994- Rwandan president’s plane was shot down, sparking the beginning of a genocide</a:t>
            </a:r>
            <a:endParaRPr sz="1300">
              <a:solidFill>
                <a:schemeClr val="dk1"/>
              </a:solidFill>
              <a:latin typeface="Inter"/>
              <a:ea typeface="Inter"/>
              <a:cs typeface="Inter"/>
              <a:sym typeface="Inter"/>
            </a:endParaRPr>
          </a:p>
        </p:txBody>
      </p:sp>
      <p:sp>
        <p:nvSpPr>
          <p:cNvPr id="70" name="Google Shape;70;p14"/>
          <p:cNvSpPr/>
          <p:nvPr/>
        </p:nvSpPr>
        <p:spPr>
          <a:xfrm>
            <a:off x="6882084" y="3599399"/>
            <a:ext cx="3657600" cy="1238892"/>
          </a:xfrm>
          <a:custGeom>
            <a:rect b="b" l="l" r="r" t="t"/>
            <a:pathLst>
              <a:path extrusionOk="0" h="2477783" w="7315200">
                <a:moveTo>
                  <a:pt x="0" y="0"/>
                </a:moveTo>
                <a:lnTo>
                  <a:pt x="7315200" y="0"/>
                </a:lnTo>
                <a:lnTo>
                  <a:pt x="7315200" y="2477783"/>
                </a:lnTo>
                <a:lnTo>
                  <a:pt x="0" y="2477783"/>
                </a:lnTo>
                <a:lnTo>
                  <a:pt x="0" y="0"/>
                </a:lnTo>
                <a:close/>
              </a:path>
            </a:pathLst>
          </a:custGeom>
          <a:blipFill rotWithShape="1">
            <a:blip r:embed="rId3">
              <a:alphaModFix/>
            </a:blip>
            <a:stretch>
              <a:fillRect b="0" l="0" r="0" t="0"/>
            </a:stretch>
          </a:blipFill>
          <a:ln>
            <a:noFill/>
          </a:ln>
        </p:spPr>
      </p:sp>
      <p:grpSp>
        <p:nvGrpSpPr>
          <p:cNvPr id="71" name="Google Shape;71;p14"/>
          <p:cNvGrpSpPr/>
          <p:nvPr/>
        </p:nvGrpSpPr>
        <p:grpSpPr>
          <a:xfrm>
            <a:off x="-127008" y="4615004"/>
            <a:ext cx="9398022" cy="468724"/>
            <a:chOff x="204" y="0"/>
            <a:chExt cx="25061391" cy="1249931"/>
          </a:xfrm>
        </p:grpSpPr>
        <p:grpSp>
          <p:nvGrpSpPr>
            <p:cNvPr id="72" name="Google Shape;72;p14"/>
            <p:cNvGrpSpPr/>
            <p:nvPr/>
          </p:nvGrpSpPr>
          <p:grpSpPr>
            <a:xfrm rot="5400000">
              <a:off x="12002369" y="-11663474"/>
              <a:ext cx="1249931" cy="24576878"/>
              <a:chOff x="0" y="-38100"/>
              <a:chExt cx="246900" cy="4854692"/>
            </a:xfrm>
          </p:grpSpPr>
          <p:sp>
            <p:nvSpPr>
              <p:cNvPr id="73" name="Google Shape;73;p14"/>
              <p:cNvSpPr/>
              <p:nvPr/>
            </p:nvSpPr>
            <p:spPr>
              <a:xfrm>
                <a:off x="0" y="0"/>
                <a:ext cx="246798" cy="4816592"/>
              </a:xfrm>
              <a:custGeom>
                <a:rect b="b" l="l" r="r" t="t"/>
                <a:pathLst>
                  <a:path extrusionOk="0" h="4816592" w="246798">
                    <a:moveTo>
                      <a:pt x="0" y="0"/>
                    </a:moveTo>
                    <a:lnTo>
                      <a:pt x="246798" y="0"/>
                    </a:lnTo>
                    <a:lnTo>
                      <a:pt x="246798" y="4816592"/>
                    </a:lnTo>
                    <a:lnTo>
                      <a:pt x="0" y="4816592"/>
                    </a:lnTo>
                    <a:close/>
                  </a:path>
                </a:pathLst>
              </a:custGeom>
              <a:solidFill>
                <a:srgbClr val="EFFEF9"/>
              </a:solidFill>
              <a:ln>
                <a:noFill/>
              </a:ln>
            </p:spPr>
          </p:sp>
          <p:sp>
            <p:nvSpPr>
              <p:cNvPr id="74" name="Google Shape;74;p14"/>
              <p:cNvSpPr txBox="1"/>
              <p:nvPr/>
            </p:nvSpPr>
            <p:spPr>
              <a:xfrm>
                <a:off x="0" y="-38100"/>
                <a:ext cx="246900" cy="4854600"/>
              </a:xfrm>
              <a:prstGeom prst="rect">
                <a:avLst/>
              </a:prstGeom>
              <a:noFill/>
              <a:ln>
                <a:noFill/>
              </a:ln>
            </p:spPr>
            <p:txBody>
              <a:bodyPr anchorCtr="0" anchor="ctr" bIns="25400" lIns="25400" spcFirstLastPara="1" rIns="25400" wrap="square" tIns="25400">
                <a:noAutofit/>
              </a:bodyPr>
              <a:lstStyle/>
              <a:p>
                <a:pPr indent="0" lvl="0" marL="0" marR="0" rtl="0" algn="ctr">
                  <a:lnSpc>
                    <a:spcPct val="147722"/>
                  </a:lnSpc>
                  <a:spcBef>
                    <a:spcPts val="0"/>
                  </a:spcBef>
                  <a:spcAft>
                    <a:spcPts val="0"/>
                  </a:spcAft>
                  <a:buNone/>
                </a:pPr>
                <a:r>
                  <a:t/>
                </a:r>
                <a:endParaRPr b="0" i="0" sz="900" u="none" cap="none" strike="noStrike">
                  <a:solidFill>
                    <a:schemeClr val="dk1"/>
                  </a:solidFill>
                  <a:latin typeface="Calibri"/>
                  <a:ea typeface="Calibri"/>
                  <a:cs typeface="Calibri"/>
                  <a:sym typeface="Calibri"/>
                </a:endParaRPr>
              </a:p>
            </p:txBody>
          </p:sp>
        </p:grpSp>
        <p:sp>
          <p:nvSpPr>
            <p:cNvPr id="75" name="Google Shape;75;p14"/>
            <p:cNvSpPr txBox="1"/>
            <p:nvPr/>
          </p:nvSpPr>
          <p:spPr>
            <a:xfrm>
              <a:off x="7951598" y="305302"/>
              <a:ext cx="9176100" cy="574500"/>
            </a:xfrm>
            <a:prstGeom prst="rect">
              <a:avLst/>
            </a:prstGeom>
            <a:noFill/>
            <a:ln>
              <a:noFill/>
            </a:ln>
          </p:spPr>
          <p:txBody>
            <a:bodyPr anchorCtr="0" anchor="t" bIns="0" lIns="0" spcFirstLastPara="1" rIns="0" wrap="square" tIns="0">
              <a:spAutoFit/>
            </a:bodyPr>
            <a:lstStyle/>
            <a:p>
              <a:pPr indent="0" lvl="0" marL="0" marR="0" rtl="0" algn="ctr">
                <a:lnSpc>
                  <a:spcPct val="139963"/>
                </a:lnSpc>
                <a:spcBef>
                  <a:spcPts val="0"/>
                </a:spcBef>
                <a:spcAft>
                  <a:spcPts val="0"/>
                </a:spcAft>
                <a:buNone/>
              </a:pPr>
              <a:r>
                <a:rPr b="1" i="0" lang="en" sz="1400" u="none" cap="none" strike="noStrike">
                  <a:solidFill>
                    <a:srgbClr val="231F20"/>
                  </a:solidFill>
                  <a:latin typeface="Halant"/>
                  <a:ea typeface="Halant"/>
                  <a:cs typeface="Halant"/>
                  <a:sym typeface="Halant"/>
                </a:rPr>
                <a:t>© Thinking Nation </a:t>
              </a:r>
              <a:r>
                <a:rPr b="1" lang="en" sz="1400">
                  <a:solidFill>
                    <a:srgbClr val="231F20"/>
                  </a:solidFill>
                  <a:latin typeface="Halant"/>
                  <a:ea typeface="Halant"/>
                  <a:cs typeface="Halant"/>
                  <a:sym typeface="Halant"/>
                </a:rPr>
                <a:t>2025</a:t>
              </a:r>
              <a:endParaRPr sz="700"/>
            </a:p>
          </p:txBody>
        </p:sp>
        <p:cxnSp>
          <p:nvCxnSpPr>
            <p:cNvPr id="76" name="Google Shape;76;p14"/>
            <p:cNvCxnSpPr/>
            <p:nvPr/>
          </p:nvCxnSpPr>
          <p:spPr>
            <a:xfrm>
              <a:off x="204" y="612007"/>
              <a:ext cx="9473700" cy="25500"/>
            </a:xfrm>
            <a:prstGeom prst="straightConnector1">
              <a:avLst/>
            </a:prstGeom>
            <a:noFill/>
            <a:ln cap="flat" cmpd="sng" w="152400">
              <a:solidFill>
                <a:srgbClr val="231F20"/>
              </a:solidFill>
              <a:prstDash val="solid"/>
              <a:round/>
              <a:headEnd len="sm" w="sm" type="none"/>
              <a:tailEnd len="sm" w="sm" type="none"/>
            </a:ln>
          </p:spPr>
        </p:cxnSp>
        <p:cxnSp>
          <p:nvCxnSpPr>
            <p:cNvPr id="77" name="Google Shape;77;p14"/>
            <p:cNvCxnSpPr/>
            <p:nvPr/>
          </p:nvCxnSpPr>
          <p:spPr>
            <a:xfrm>
              <a:off x="15587895" y="612007"/>
              <a:ext cx="9473700" cy="25500"/>
            </a:xfrm>
            <a:prstGeom prst="straightConnector1">
              <a:avLst/>
            </a:prstGeom>
            <a:noFill/>
            <a:ln cap="flat" cmpd="sng" w="152400">
              <a:solidFill>
                <a:srgbClr val="231F20"/>
              </a:solidFill>
              <a:prstDash val="solid"/>
              <a:round/>
              <a:headEnd len="sm" w="sm" type="none"/>
              <a:tailEnd len="sm" w="sm" type="none"/>
            </a:ln>
          </p:spPr>
        </p:cxnSp>
      </p:grpSp>
      <p:sp>
        <p:nvSpPr>
          <p:cNvPr id="78" name="Google Shape;78;p14"/>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CONTEXT</a:t>
            </a:r>
            <a:endParaRPr sz="700"/>
          </a:p>
        </p:txBody>
      </p:sp>
      <p:sp>
        <p:nvSpPr>
          <p:cNvPr id="79" name="Google Shape;79;p14"/>
          <p:cNvSpPr/>
          <p:nvPr/>
        </p:nvSpPr>
        <p:spPr>
          <a:xfrm>
            <a:off x="-1313786" y="-366668"/>
            <a:ext cx="3657600" cy="1238892"/>
          </a:xfrm>
          <a:custGeom>
            <a:rect b="b" l="l" r="r" t="t"/>
            <a:pathLst>
              <a:path extrusionOk="0" h="2477783" w="7315200">
                <a:moveTo>
                  <a:pt x="0" y="0"/>
                </a:moveTo>
                <a:lnTo>
                  <a:pt x="7315200" y="0"/>
                </a:lnTo>
                <a:lnTo>
                  <a:pt x="7315200" y="2477783"/>
                </a:lnTo>
                <a:lnTo>
                  <a:pt x="0" y="2477783"/>
                </a:lnTo>
                <a:lnTo>
                  <a:pt x="0" y="0"/>
                </a:lnTo>
                <a:close/>
              </a:path>
            </a:pathLst>
          </a:custGeom>
          <a:blipFill rotWithShape="1">
            <a:blip r:embed="rId3">
              <a:alphaModFix/>
            </a:blip>
            <a:stretch>
              <a:fillRect b="0" l="0" r="0" t="0"/>
            </a:stretch>
          </a:blipFill>
          <a:ln>
            <a:noFill/>
          </a:ln>
        </p:spPr>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3" name="Shape 83"/>
        <p:cNvGrpSpPr/>
        <p:nvPr/>
      </p:nvGrpSpPr>
      <p:grpSpPr>
        <a:xfrm>
          <a:off x="0" y="0"/>
          <a:ext cx="0" cy="0"/>
          <a:chOff x="0" y="0"/>
          <a:chExt cx="0" cy="0"/>
        </a:xfrm>
      </p:grpSpPr>
      <p:sp>
        <p:nvSpPr>
          <p:cNvPr id="84" name="Google Shape;84;p15"/>
          <p:cNvSpPr txBox="1"/>
          <p:nvPr/>
        </p:nvSpPr>
        <p:spPr>
          <a:xfrm>
            <a:off x="522350" y="1045375"/>
            <a:ext cx="7407300" cy="2693700"/>
          </a:xfrm>
          <a:prstGeom prst="rect">
            <a:avLst/>
          </a:prstGeom>
          <a:noFill/>
          <a:ln>
            <a:noFill/>
          </a:ln>
        </p:spPr>
        <p:txBody>
          <a:bodyPr anchorCtr="0" anchor="t" bIns="0" lIns="0" spcFirstLastPara="1" rIns="0" wrap="square" tIns="0">
            <a:spAutoFit/>
          </a:bodyPr>
          <a:lstStyle/>
          <a:p>
            <a:pPr indent="-307975" lvl="0" marL="457200" rtl="0" algn="l">
              <a:spcBef>
                <a:spcPts val="0"/>
              </a:spcBef>
              <a:spcAft>
                <a:spcPts val="0"/>
              </a:spcAft>
              <a:buClr>
                <a:schemeClr val="dk1"/>
              </a:buClr>
              <a:buSzPts val="1250"/>
              <a:buFont typeface="Inter"/>
              <a:buChar char="●"/>
            </a:pPr>
            <a:r>
              <a:rPr lang="en" sz="1250">
                <a:solidFill>
                  <a:schemeClr val="dk1"/>
                </a:solidFill>
                <a:latin typeface="Inter"/>
                <a:ea typeface="Inter"/>
                <a:cs typeface="Inter"/>
                <a:sym typeface="Inter"/>
              </a:rPr>
              <a:t>Mid-1993 Hutu officials started a radio channel that was utilized to encourage hate and discrimination towards the Tutsi using racist language and ideologies</a:t>
            </a:r>
            <a:endParaRPr sz="1250">
              <a:solidFill>
                <a:schemeClr val="dk1"/>
              </a:solidFill>
              <a:latin typeface="Inter"/>
              <a:ea typeface="Inter"/>
              <a:cs typeface="Inter"/>
              <a:sym typeface="Inter"/>
            </a:endParaRPr>
          </a:p>
          <a:p>
            <a:pPr indent="-307975" lvl="1" marL="914400" rtl="0" algn="l">
              <a:spcBef>
                <a:spcPts val="0"/>
              </a:spcBef>
              <a:spcAft>
                <a:spcPts val="0"/>
              </a:spcAft>
              <a:buClr>
                <a:schemeClr val="dk1"/>
              </a:buClr>
              <a:buSzPts val="1250"/>
              <a:buFont typeface="Inter"/>
              <a:buChar char="○"/>
            </a:pPr>
            <a:r>
              <a:rPr lang="en" sz="1250">
                <a:solidFill>
                  <a:schemeClr val="dk1"/>
                </a:solidFill>
                <a:latin typeface="Inter"/>
                <a:ea typeface="Inter"/>
                <a:cs typeface="Inter"/>
                <a:sym typeface="Inter"/>
              </a:rPr>
              <a:t>Once the plane was shot down, the radio station urged the Hutus to “go to work” and start attacking the Tutsi population</a:t>
            </a:r>
            <a:endParaRPr sz="1250">
              <a:solidFill>
                <a:schemeClr val="dk1"/>
              </a:solidFill>
              <a:latin typeface="Inter"/>
              <a:ea typeface="Inter"/>
              <a:cs typeface="Inter"/>
              <a:sym typeface="Inter"/>
            </a:endParaRPr>
          </a:p>
          <a:p>
            <a:pPr indent="-307975" lvl="0" marL="457200" rtl="0" algn="l">
              <a:spcBef>
                <a:spcPts val="0"/>
              </a:spcBef>
              <a:spcAft>
                <a:spcPts val="0"/>
              </a:spcAft>
              <a:buClr>
                <a:schemeClr val="dk1"/>
              </a:buClr>
              <a:buSzPts val="1250"/>
              <a:buFont typeface="Inter"/>
              <a:buChar char="●"/>
            </a:pPr>
            <a:r>
              <a:rPr lang="en" sz="1250">
                <a:solidFill>
                  <a:schemeClr val="dk1"/>
                </a:solidFill>
                <a:latin typeface="Inter"/>
                <a:ea typeface="Inter"/>
                <a:cs typeface="Inter"/>
                <a:sym typeface="Inter"/>
              </a:rPr>
              <a:t>Although the UN’s definition of genocide means that they only recognize the Tutsi as victims because they were an ethnically targeted group, there were also Hutu and Twa non-genocidal victims</a:t>
            </a:r>
            <a:endParaRPr sz="1250">
              <a:solidFill>
                <a:schemeClr val="dk1"/>
              </a:solidFill>
              <a:latin typeface="Inter"/>
              <a:ea typeface="Inter"/>
              <a:cs typeface="Inter"/>
              <a:sym typeface="Inter"/>
            </a:endParaRPr>
          </a:p>
          <a:p>
            <a:pPr indent="-307975" lvl="1" marL="914400" rtl="0" algn="l">
              <a:spcBef>
                <a:spcPts val="0"/>
              </a:spcBef>
              <a:spcAft>
                <a:spcPts val="0"/>
              </a:spcAft>
              <a:buClr>
                <a:schemeClr val="dk1"/>
              </a:buClr>
              <a:buSzPts val="1250"/>
              <a:buFont typeface="Inter"/>
              <a:buChar char="○"/>
            </a:pPr>
            <a:r>
              <a:rPr lang="en" sz="1250">
                <a:solidFill>
                  <a:schemeClr val="dk1"/>
                </a:solidFill>
                <a:latin typeface="Inter"/>
                <a:ea typeface="Inter"/>
                <a:cs typeface="Inter"/>
                <a:sym typeface="Inter"/>
              </a:rPr>
              <a:t>Subjected to torture, violence, and rape </a:t>
            </a:r>
            <a:endParaRPr sz="1250">
              <a:solidFill>
                <a:schemeClr val="dk1"/>
              </a:solidFill>
              <a:latin typeface="Inter"/>
              <a:ea typeface="Inter"/>
              <a:cs typeface="Inter"/>
              <a:sym typeface="Inter"/>
            </a:endParaRPr>
          </a:p>
          <a:p>
            <a:pPr indent="-307975" lvl="0" marL="457200" rtl="0" algn="l">
              <a:spcBef>
                <a:spcPts val="0"/>
              </a:spcBef>
              <a:spcAft>
                <a:spcPts val="0"/>
              </a:spcAft>
              <a:buClr>
                <a:schemeClr val="dk1"/>
              </a:buClr>
              <a:buSzPts val="1250"/>
              <a:buFont typeface="Inter"/>
              <a:buChar char="●"/>
            </a:pPr>
            <a:r>
              <a:rPr lang="en" sz="1250">
                <a:solidFill>
                  <a:schemeClr val="dk1"/>
                </a:solidFill>
                <a:latin typeface="Inter"/>
                <a:ea typeface="Inter"/>
                <a:cs typeface="Inter"/>
                <a:sym typeface="Inter"/>
              </a:rPr>
              <a:t>Women were sexually targeted and propaganda portrayed Tutsi women as being “sexually available”</a:t>
            </a:r>
            <a:endParaRPr sz="1250">
              <a:solidFill>
                <a:schemeClr val="dk1"/>
              </a:solidFill>
              <a:latin typeface="Inter"/>
              <a:ea typeface="Inter"/>
              <a:cs typeface="Inter"/>
              <a:sym typeface="Inter"/>
            </a:endParaRPr>
          </a:p>
          <a:p>
            <a:pPr indent="-307975" lvl="1" marL="914400" rtl="0" algn="l">
              <a:spcBef>
                <a:spcPts val="0"/>
              </a:spcBef>
              <a:spcAft>
                <a:spcPts val="0"/>
              </a:spcAft>
              <a:buClr>
                <a:schemeClr val="dk1"/>
              </a:buClr>
              <a:buSzPts val="1250"/>
              <a:buFont typeface="Inter"/>
              <a:buChar char="○"/>
            </a:pPr>
            <a:r>
              <a:rPr lang="en" sz="1250">
                <a:solidFill>
                  <a:schemeClr val="dk1"/>
                </a:solidFill>
                <a:latin typeface="Inter"/>
                <a:ea typeface="Inter"/>
                <a:cs typeface="Inter"/>
                <a:sym typeface="Inter"/>
              </a:rPr>
              <a:t>After the genocide an HIV outbreak swept through the country </a:t>
            </a:r>
            <a:endParaRPr sz="1250">
              <a:solidFill>
                <a:schemeClr val="dk1"/>
              </a:solidFill>
              <a:latin typeface="Inter"/>
              <a:ea typeface="Inter"/>
              <a:cs typeface="Inter"/>
              <a:sym typeface="Inter"/>
            </a:endParaRPr>
          </a:p>
          <a:p>
            <a:pPr indent="-307975" lvl="0" marL="457200" rtl="0" algn="l">
              <a:spcBef>
                <a:spcPts val="0"/>
              </a:spcBef>
              <a:spcAft>
                <a:spcPts val="0"/>
              </a:spcAft>
              <a:buClr>
                <a:schemeClr val="dk1"/>
              </a:buClr>
              <a:buSzPts val="1250"/>
              <a:buFont typeface="Inter"/>
              <a:buChar char="●"/>
            </a:pPr>
            <a:r>
              <a:rPr lang="en" sz="1250">
                <a:solidFill>
                  <a:schemeClr val="dk1"/>
                </a:solidFill>
                <a:latin typeface="Inter"/>
                <a:ea typeface="Inter"/>
                <a:cs typeface="Inter"/>
                <a:sym typeface="Inter"/>
              </a:rPr>
              <a:t>Timeline of genocide: April 7 - July 15 </a:t>
            </a:r>
            <a:endParaRPr sz="1250">
              <a:solidFill>
                <a:schemeClr val="dk1"/>
              </a:solidFill>
              <a:latin typeface="Inter"/>
              <a:ea typeface="Inter"/>
              <a:cs typeface="Inter"/>
              <a:sym typeface="Inter"/>
            </a:endParaRPr>
          </a:p>
          <a:p>
            <a:pPr indent="-307975" lvl="1" marL="914400" rtl="0" algn="l">
              <a:spcBef>
                <a:spcPts val="0"/>
              </a:spcBef>
              <a:spcAft>
                <a:spcPts val="0"/>
              </a:spcAft>
              <a:buClr>
                <a:schemeClr val="dk1"/>
              </a:buClr>
              <a:buSzPts val="1250"/>
              <a:buFont typeface="Inter"/>
              <a:buChar char="○"/>
            </a:pPr>
            <a:r>
              <a:rPr lang="en" sz="1250">
                <a:solidFill>
                  <a:schemeClr val="dk1"/>
                </a:solidFill>
                <a:latin typeface="Inter"/>
                <a:ea typeface="Inter"/>
                <a:cs typeface="Inter"/>
                <a:sym typeface="Inter"/>
              </a:rPr>
              <a:t>By mid-May, over 800,000 deaths</a:t>
            </a:r>
            <a:endParaRPr sz="1250">
              <a:solidFill>
                <a:schemeClr val="dk1"/>
              </a:solidFill>
              <a:latin typeface="Inter"/>
              <a:ea typeface="Inter"/>
              <a:cs typeface="Inter"/>
              <a:sym typeface="Inter"/>
            </a:endParaRPr>
          </a:p>
          <a:p>
            <a:pPr indent="-307975" lvl="2" marL="1371600" rtl="0" algn="l">
              <a:spcBef>
                <a:spcPts val="0"/>
              </a:spcBef>
              <a:spcAft>
                <a:spcPts val="0"/>
              </a:spcAft>
              <a:buClr>
                <a:schemeClr val="dk1"/>
              </a:buClr>
              <a:buSzPts val="1250"/>
              <a:buFont typeface="Inter"/>
              <a:buChar char="■"/>
            </a:pPr>
            <a:r>
              <a:rPr lang="en" sz="1250">
                <a:solidFill>
                  <a:schemeClr val="dk1"/>
                </a:solidFill>
                <a:latin typeface="Inter"/>
                <a:ea typeface="Inter"/>
                <a:cs typeface="Inter"/>
                <a:sym typeface="Inter"/>
              </a:rPr>
              <a:t>Pace of killings was faster than during the Holocaust</a:t>
            </a:r>
            <a:endParaRPr sz="1250">
              <a:solidFill>
                <a:schemeClr val="dk1"/>
              </a:solidFill>
              <a:latin typeface="Inter"/>
              <a:ea typeface="Inter"/>
              <a:cs typeface="Inter"/>
              <a:sym typeface="Inter"/>
            </a:endParaRPr>
          </a:p>
        </p:txBody>
      </p:sp>
      <p:sp>
        <p:nvSpPr>
          <p:cNvPr id="85" name="Google Shape;85;p15"/>
          <p:cNvSpPr/>
          <p:nvPr/>
        </p:nvSpPr>
        <p:spPr>
          <a:xfrm>
            <a:off x="6882084" y="3599399"/>
            <a:ext cx="3657600" cy="1238892"/>
          </a:xfrm>
          <a:custGeom>
            <a:rect b="b" l="l" r="r" t="t"/>
            <a:pathLst>
              <a:path extrusionOk="0" h="2477783" w="7315200">
                <a:moveTo>
                  <a:pt x="0" y="0"/>
                </a:moveTo>
                <a:lnTo>
                  <a:pt x="7315200" y="0"/>
                </a:lnTo>
                <a:lnTo>
                  <a:pt x="7315200" y="2477783"/>
                </a:lnTo>
                <a:lnTo>
                  <a:pt x="0" y="2477783"/>
                </a:lnTo>
                <a:lnTo>
                  <a:pt x="0" y="0"/>
                </a:lnTo>
                <a:close/>
              </a:path>
            </a:pathLst>
          </a:custGeom>
          <a:blipFill rotWithShape="1">
            <a:blip r:embed="rId3">
              <a:alphaModFix/>
            </a:blip>
            <a:stretch>
              <a:fillRect b="0" l="0" r="0" t="0"/>
            </a:stretch>
          </a:blipFill>
          <a:ln>
            <a:noFill/>
          </a:ln>
        </p:spPr>
      </p:sp>
      <p:grpSp>
        <p:nvGrpSpPr>
          <p:cNvPr id="86" name="Google Shape;86;p15"/>
          <p:cNvGrpSpPr/>
          <p:nvPr/>
        </p:nvGrpSpPr>
        <p:grpSpPr>
          <a:xfrm>
            <a:off x="-127008" y="4615004"/>
            <a:ext cx="9398022" cy="468724"/>
            <a:chOff x="204" y="0"/>
            <a:chExt cx="25061391" cy="1249931"/>
          </a:xfrm>
        </p:grpSpPr>
        <p:grpSp>
          <p:nvGrpSpPr>
            <p:cNvPr id="87" name="Google Shape;87;p15"/>
            <p:cNvGrpSpPr/>
            <p:nvPr/>
          </p:nvGrpSpPr>
          <p:grpSpPr>
            <a:xfrm rot="5400000">
              <a:off x="12002369" y="-11663474"/>
              <a:ext cx="1249931" cy="24576878"/>
              <a:chOff x="0" y="-38100"/>
              <a:chExt cx="246900" cy="4854692"/>
            </a:xfrm>
          </p:grpSpPr>
          <p:sp>
            <p:nvSpPr>
              <p:cNvPr id="88" name="Google Shape;88;p15"/>
              <p:cNvSpPr/>
              <p:nvPr/>
            </p:nvSpPr>
            <p:spPr>
              <a:xfrm>
                <a:off x="0" y="0"/>
                <a:ext cx="246798" cy="4816592"/>
              </a:xfrm>
              <a:custGeom>
                <a:rect b="b" l="l" r="r" t="t"/>
                <a:pathLst>
                  <a:path extrusionOk="0" h="4816592" w="246798">
                    <a:moveTo>
                      <a:pt x="0" y="0"/>
                    </a:moveTo>
                    <a:lnTo>
                      <a:pt x="246798" y="0"/>
                    </a:lnTo>
                    <a:lnTo>
                      <a:pt x="246798" y="4816592"/>
                    </a:lnTo>
                    <a:lnTo>
                      <a:pt x="0" y="4816592"/>
                    </a:lnTo>
                    <a:close/>
                  </a:path>
                </a:pathLst>
              </a:custGeom>
              <a:solidFill>
                <a:srgbClr val="EFFEF9"/>
              </a:solidFill>
              <a:ln>
                <a:noFill/>
              </a:ln>
            </p:spPr>
          </p:sp>
          <p:sp>
            <p:nvSpPr>
              <p:cNvPr id="89" name="Google Shape;89;p15"/>
              <p:cNvSpPr txBox="1"/>
              <p:nvPr/>
            </p:nvSpPr>
            <p:spPr>
              <a:xfrm>
                <a:off x="0" y="-38100"/>
                <a:ext cx="246900" cy="4854600"/>
              </a:xfrm>
              <a:prstGeom prst="rect">
                <a:avLst/>
              </a:prstGeom>
              <a:noFill/>
              <a:ln>
                <a:noFill/>
              </a:ln>
            </p:spPr>
            <p:txBody>
              <a:bodyPr anchorCtr="0" anchor="ctr" bIns="25400" lIns="25400" spcFirstLastPara="1" rIns="25400" wrap="square" tIns="25400">
                <a:noAutofit/>
              </a:bodyPr>
              <a:lstStyle/>
              <a:p>
                <a:pPr indent="0" lvl="0" marL="0" marR="0" rtl="0" algn="ctr">
                  <a:lnSpc>
                    <a:spcPct val="147722"/>
                  </a:lnSpc>
                  <a:spcBef>
                    <a:spcPts val="0"/>
                  </a:spcBef>
                  <a:spcAft>
                    <a:spcPts val="0"/>
                  </a:spcAft>
                  <a:buNone/>
                </a:pPr>
                <a:r>
                  <a:t/>
                </a:r>
                <a:endParaRPr b="0" i="0" sz="900" u="none" cap="none" strike="noStrike">
                  <a:solidFill>
                    <a:schemeClr val="dk1"/>
                  </a:solidFill>
                  <a:latin typeface="Calibri"/>
                  <a:ea typeface="Calibri"/>
                  <a:cs typeface="Calibri"/>
                  <a:sym typeface="Calibri"/>
                </a:endParaRPr>
              </a:p>
            </p:txBody>
          </p:sp>
        </p:grpSp>
        <p:sp>
          <p:nvSpPr>
            <p:cNvPr id="90" name="Google Shape;90;p15"/>
            <p:cNvSpPr txBox="1"/>
            <p:nvPr/>
          </p:nvSpPr>
          <p:spPr>
            <a:xfrm>
              <a:off x="7951598" y="305302"/>
              <a:ext cx="9176100" cy="574500"/>
            </a:xfrm>
            <a:prstGeom prst="rect">
              <a:avLst/>
            </a:prstGeom>
            <a:noFill/>
            <a:ln>
              <a:noFill/>
            </a:ln>
          </p:spPr>
          <p:txBody>
            <a:bodyPr anchorCtr="0" anchor="t" bIns="0" lIns="0" spcFirstLastPara="1" rIns="0" wrap="square" tIns="0">
              <a:spAutoFit/>
            </a:bodyPr>
            <a:lstStyle/>
            <a:p>
              <a:pPr indent="0" lvl="0" marL="0" marR="0" rtl="0" algn="ctr">
                <a:lnSpc>
                  <a:spcPct val="139963"/>
                </a:lnSpc>
                <a:spcBef>
                  <a:spcPts val="0"/>
                </a:spcBef>
                <a:spcAft>
                  <a:spcPts val="0"/>
                </a:spcAft>
                <a:buNone/>
              </a:pPr>
              <a:r>
                <a:rPr b="1" i="0" lang="en" sz="1400" u="none" cap="none" strike="noStrike">
                  <a:solidFill>
                    <a:srgbClr val="231F20"/>
                  </a:solidFill>
                  <a:latin typeface="Halant"/>
                  <a:ea typeface="Halant"/>
                  <a:cs typeface="Halant"/>
                  <a:sym typeface="Halant"/>
                </a:rPr>
                <a:t>© Thinking Nation </a:t>
              </a:r>
              <a:r>
                <a:rPr b="1" lang="en" sz="1400">
                  <a:solidFill>
                    <a:srgbClr val="231F20"/>
                  </a:solidFill>
                  <a:latin typeface="Halant"/>
                  <a:ea typeface="Halant"/>
                  <a:cs typeface="Halant"/>
                  <a:sym typeface="Halant"/>
                </a:rPr>
                <a:t>2025</a:t>
              </a:r>
              <a:endParaRPr sz="700"/>
            </a:p>
          </p:txBody>
        </p:sp>
        <p:cxnSp>
          <p:nvCxnSpPr>
            <p:cNvPr id="91" name="Google Shape;91;p15"/>
            <p:cNvCxnSpPr/>
            <p:nvPr/>
          </p:nvCxnSpPr>
          <p:spPr>
            <a:xfrm>
              <a:off x="204" y="612007"/>
              <a:ext cx="9473700" cy="25500"/>
            </a:xfrm>
            <a:prstGeom prst="straightConnector1">
              <a:avLst/>
            </a:prstGeom>
            <a:noFill/>
            <a:ln cap="flat" cmpd="sng" w="152400">
              <a:solidFill>
                <a:srgbClr val="231F20"/>
              </a:solidFill>
              <a:prstDash val="solid"/>
              <a:round/>
              <a:headEnd len="sm" w="sm" type="none"/>
              <a:tailEnd len="sm" w="sm" type="none"/>
            </a:ln>
          </p:spPr>
        </p:cxnSp>
        <p:cxnSp>
          <p:nvCxnSpPr>
            <p:cNvPr id="92" name="Google Shape;92;p15"/>
            <p:cNvCxnSpPr/>
            <p:nvPr/>
          </p:nvCxnSpPr>
          <p:spPr>
            <a:xfrm>
              <a:off x="15587895" y="612007"/>
              <a:ext cx="9473700" cy="25500"/>
            </a:xfrm>
            <a:prstGeom prst="straightConnector1">
              <a:avLst/>
            </a:prstGeom>
            <a:noFill/>
            <a:ln cap="flat" cmpd="sng" w="152400">
              <a:solidFill>
                <a:srgbClr val="231F20"/>
              </a:solidFill>
              <a:prstDash val="solid"/>
              <a:round/>
              <a:headEnd len="sm" w="sm" type="none"/>
              <a:tailEnd len="sm" w="sm" type="none"/>
            </a:ln>
          </p:spPr>
        </p:cxnSp>
      </p:grpSp>
      <p:sp>
        <p:nvSpPr>
          <p:cNvPr id="93" name="Google Shape;93;p15"/>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GENOCIDE</a:t>
            </a:r>
            <a:endParaRPr sz="700"/>
          </a:p>
        </p:txBody>
      </p:sp>
      <p:sp>
        <p:nvSpPr>
          <p:cNvPr id="94" name="Google Shape;94;p15"/>
          <p:cNvSpPr/>
          <p:nvPr/>
        </p:nvSpPr>
        <p:spPr>
          <a:xfrm>
            <a:off x="-1313786" y="-366668"/>
            <a:ext cx="3657600" cy="1238892"/>
          </a:xfrm>
          <a:custGeom>
            <a:rect b="b" l="l" r="r" t="t"/>
            <a:pathLst>
              <a:path extrusionOk="0" h="2477783" w="7315200">
                <a:moveTo>
                  <a:pt x="0" y="0"/>
                </a:moveTo>
                <a:lnTo>
                  <a:pt x="7315200" y="0"/>
                </a:lnTo>
                <a:lnTo>
                  <a:pt x="7315200" y="2477783"/>
                </a:lnTo>
                <a:lnTo>
                  <a:pt x="0" y="2477783"/>
                </a:lnTo>
                <a:lnTo>
                  <a:pt x="0" y="0"/>
                </a:lnTo>
                <a:close/>
              </a:path>
            </a:pathLst>
          </a:custGeom>
          <a:blipFill rotWithShape="1">
            <a:blip r:embed="rId3">
              <a:alphaModFix/>
            </a:blip>
            <a:stretch>
              <a:fillRect b="0" l="0" r="0" t="0"/>
            </a:stretch>
          </a:blipFill>
          <a:ln>
            <a:noFill/>
          </a:ln>
        </p:spPr>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8" name="Shape 98"/>
        <p:cNvGrpSpPr/>
        <p:nvPr/>
      </p:nvGrpSpPr>
      <p:grpSpPr>
        <a:xfrm>
          <a:off x="0" y="0"/>
          <a:ext cx="0" cy="0"/>
          <a:chOff x="0" y="0"/>
          <a:chExt cx="0" cy="0"/>
        </a:xfrm>
      </p:grpSpPr>
      <p:sp>
        <p:nvSpPr>
          <p:cNvPr id="99" name="Google Shape;99;p16"/>
          <p:cNvSpPr txBox="1"/>
          <p:nvPr/>
        </p:nvSpPr>
        <p:spPr>
          <a:xfrm>
            <a:off x="522350" y="1045375"/>
            <a:ext cx="7476000" cy="2709000"/>
          </a:xfrm>
          <a:prstGeom prst="rect">
            <a:avLst/>
          </a:prstGeom>
          <a:noFill/>
          <a:ln>
            <a:noFill/>
          </a:ln>
        </p:spPr>
        <p:txBody>
          <a:bodyPr anchorCtr="0" anchor="t" bIns="0" lIns="0" spcFirstLastPara="1" rIns="0" wrap="square" tIns="0">
            <a:spAutoFit/>
          </a:bodyPr>
          <a:lstStyle/>
          <a:p>
            <a:pPr indent="-298450" lvl="0" marL="4572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Starting in 1993 a UN Peacekeeping group was established in Rwanda with approximately 2,500 soldiers</a:t>
            </a:r>
            <a:endParaRPr sz="1100">
              <a:solidFill>
                <a:schemeClr val="dk1"/>
              </a:solidFill>
              <a:latin typeface="Inter"/>
              <a:ea typeface="Inter"/>
              <a:cs typeface="Inter"/>
              <a:sym typeface="Inter"/>
            </a:endParaRPr>
          </a:p>
          <a:p>
            <a:pPr indent="-298450" lvl="1" marL="9144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UN was not sure how much power they had to intervene in the violence and protect people</a:t>
            </a:r>
            <a:endParaRPr sz="1100">
              <a:solidFill>
                <a:schemeClr val="dk1"/>
              </a:solidFill>
              <a:latin typeface="Inter"/>
              <a:ea typeface="Inter"/>
              <a:cs typeface="Inter"/>
              <a:sym typeface="Inter"/>
            </a:endParaRPr>
          </a:p>
          <a:p>
            <a:pPr indent="-298450" lvl="1" marL="9144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April 21, 1994, 10 Belgian soldiers were tortured and killed</a:t>
            </a:r>
            <a:endParaRPr sz="1100">
              <a:solidFill>
                <a:schemeClr val="dk1"/>
              </a:solidFill>
              <a:latin typeface="Inter"/>
              <a:ea typeface="Inter"/>
              <a:cs typeface="Inter"/>
              <a:sym typeface="Inter"/>
            </a:endParaRPr>
          </a:p>
          <a:p>
            <a:pPr indent="-298450" lvl="2" marL="13716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Belgium withdrew their troops, and many others followed, leaving only about 250 troops</a:t>
            </a:r>
            <a:endParaRPr sz="1100">
              <a:solidFill>
                <a:schemeClr val="dk1"/>
              </a:solidFill>
              <a:latin typeface="Inter"/>
              <a:ea typeface="Inter"/>
              <a:cs typeface="Inter"/>
              <a:sym typeface="Inter"/>
            </a:endParaRPr>
          </a:p>
          <a:p>
            <a:pPr indent="-298450" lvl="0" marL="4572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UN commander ordered multiple times to leave the country, but he refused to leave, instead staying with his remaining troops and helping where possible</a:t>
            </a:r>
            <a:endParaRPr sz="1100">
              <a:solidFill>
                <a:schemeClr val="dk1"/>
              </a:solidFill>
              <a:latin typeface="Inter"/>
              <a:ea typeface="Inter"/>
              <a:cs typeface="Inter"/>
              <a:sym typeface="Inter"/>
            </a:endParaRPr>
          </a:p>
          <a:p>
            <a:pPr indent="-298450" lvl="0" marL="4572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During the killings, the UN debated whether or not the violence was considered a genocide</a:t>
            </a:r>
            <a:endParaRPr sz="1100">
              <a:solidFill>
                <a:schemeClr val="dk1"/>
              </a:solidFill>
              <a:latin typeface="Inter"/>
              <a:ea typeface="Inter"/>
              <a:cs typeface="Inter"/>
              <a:sym typeface="Inter"/>
            </a:endParaRPr>
          </a:p>
          <a:p>
            <a:pPr indent="-298450" lvl="1" marL="9144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May 17 the council decided to send in troops to help protect civilian populations</a:t>
            </a:r>
            <a:endParaRPr sz="1100">
              <a:solidFill>
                <a:schemeClr val="dk1"/>
              </a:solidFill>
              <a:latin typeface="Inter"/>
              <a:ea typeface="Inter"/>
              <a:cs typeface="Inter"/>
              <a:sym typeface="Inter"/>
            </a:endParaRPr>
          </a:p>
          <a:p>
            <a:pPr indent="-298450" lvl="1" marL="9144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Planned to send over 6,000 troops and police, but debates on who would pay for the operation and provide the resources halted progress </a:t>
            </a:r>
            <a:endParaRPr sz="1100">
              <a:solidFill>
                <a:schemeClr val="dk1"/>
              </a:solidFill>
              <a:latin typeface="Inter"/>
              <a:ea typeface="Inter"/>
              <a:cs typeface="Inter"/>
              <a:sym typeface="Inter"/>
            </a:endParaRPr>
          </a:p>
          <a:p>
            <a:pPr indent="-298450" lvl="1" marL="9144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June 22 UN officially declared the violence as genocide, but troops still had not arrived in Rwanda; they would not arrive until months after the masacres</a:t>
            </a:r>
            <a:endParaRPr sz="1100">
              <a:solidFill>
                <a:schemeClr val="dk1"/>
              </a:solidFill>
              <a:latin typeface="Inter"/>
              <a:ea typeface="Inter"/>
              <a:cs typeface="Inter"/>
              <a:sym typeface="Inter"/>
            </a:endParaRPr>
          </a:p>
          <a:p>
            <a:pPr indent="-298450" lvl="0" marL="4572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June 15 France announced they would intervene to help stop the killings and established a “humanitarian zone” in part of Rwanda</a:t>
            </a:r>
            <a:endParaRPr sz="1100">
              <a:solidFill>
                <a:schemeClr val="dk1"/>
              </a:solidFill>
              <a:latin typeface="Inter"/>
              <a:ea typeface="Inter"/>
              <a:cs typeface="Inter"/>
              <a:sym typeface="Inter"/>
            </a:endParaRPr>
          </a:p>
          <a:p>
            <a:pPr indent="-298450" lvl="0" marL="4572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The US refused to lead any efforts in Rwanda, instead sticking to diplomacy and public statements</a:t>
            </a:r>
            <a:endParaRPr sz="1100">
              <a:solidFill>
                <a:schemeClr val="dk1"/>
              </a:solidFill>
              <a:latin typeface="Inter"/>
              <a:ea typeface="Inter"/>
              <a:cs typeface="Inter"/>
              <a:sym typeface="Inter"/>
            </a:endParaRPr>
          </a:p>
          <a:p>
            <a:pPr indent="-298450" lvl="1" marL="914400" rtl="0" algn="l">
              <a:spcBef>
                <a:spcPts val="0"/>
              </a:spcBef>
              <a:spcAft>
                <a:spcPts val="0"/>
              </a:spcAft>
              <a:buClr>
                <a:schemeClr val="dk1"/>
              </a:buClr>
              <a:buSzPts val="1100"/>
              <a:buFont typeface="Inter"/>
              <a:buChar char="○"/>
            </a:pPr>
            <a:r>
              <a:rPr lang="en" sz="1100">
                <a:solidFill>
                  <a:schemeClr val="dk1"/>
                </a:solidFill>
                <a:latin typeface="Inter"/>
                <a:ea typeface="Inter"/>
                <a:cs typeface="Inter"/>
                <a:sym typeface="Inter"/>
              </a:rPr>
              <a:t>Did help in a supporting role in July to help those displaced by the genocide</a:t>
            </a:r>
            <a:endParaRPr sz="1100">
              <a:solidFill>
                <a:schemeClr val="dk1"/>
              </a:solidFill>
              <a:latin typeface="Inter"/>
              <a:ea typeface="Inter"/>
              <a:cs typeface="Inter"/>
              <a:sym typeface="Inter"/>
            </a:endParaRPr>
          </a:p>
        </p:txBody>
      </p:sp>
      <p:sp>
        <p:nvSpPr>
          <p:cNvPr id="100" name="Google Shape;100;p16"/>
          <p:cNvSpPr/>
          <p:nvPr/>
        </p:nvSpPr>
        <p:spPr>
          <a:xfrm>
            <a:off x="6882084" y="3599399"/>
            <a:ext cx="3657600" cy="1238892"/>
          </a:xfrm>
          <a:custGeom>
            <a:rect b="b" l="l" r="r" t="t"/>
            <a:pathLst>
              <a:path extrusionOk="0" h="2477783" w="7315200">
                <a:moveTo>
                  <a:pt x="0" y="0"/>
                </a:moveTo>
                <a:lnTo>
                  <a:pt x="7315200" y="0"/>
                </a:lnTo>
                <a:lnTo>
                  <a:pt x="7315200" y="2477783"/>
                </a:lnTo>
                <a:lnTo>
                  <a:pt x="0" y="2477783"/>
                </a:lnTo>
                <a:lnTo>
                  <a:pt x="0" y="0"/>
                </a:lnTo>
                <a:close/>
              </a:path>
            </a:pathLst>
          </a:custGeom>
          <a:blipFill rotWithShape="1">
            <a:blip r:embed="rId3">
              <a:alphaModFix/>
            </a:blip>
            <a:stretch>
              <a:fillRect b="0" l="0" r="0" t="0"/>
            </a:stretch>
          </a:blipFill>
          <a:ln>
            <a:noFill/>
          </a:ln>
        </p:spPr>
      </p:sp>
      <p:grpSp>
        <p:nvGrpSpPr>
          <p:cNvPr id="101" name="Google Shape;101;p16"/>
          <p:cNvGrpSpPr/>
          <p:nvPr/>
        </p:nvGrpSpPr>
        <p:grpSpPr>
          <a:xfrm>
            <a:off x="-127008" y="4615004"/>
            <a:ext cx="9398022" cy="468724"/>
            <a:chOff x="204" y="0"/>
            <a:chExt cx="25061391" cy="1249931"/>
          </a:xfrm>
        </p:grpSpPr>
        <p:grpSp>
          <p:nvGrpSpPr>
            <p:cNvPr id="102" name="Google Shape;102;p16"/>
            <p:cNvGrpSpPr/>
            <p:nvPr/>
          </p:nvGrpSpPr>
          <p:grpSpPr>
            <a:xfrm rot="5400000">
              <a:off x="12002369" y="-11663474"/>
              <a:ext cx="1249931" cy="24576878"/>
              <a:chOff x="0" y="-38100"/>
              <a:chExt cx="246900" cy="4854692"/>
            </a:xfrm>
          </p:grpSpPr>
          <p:sp>
            <p:nvSpPr>
              <p:cNvPr id="103" name="Google Shape;103;p16"/>
              <p:cNvSpPr/>
              <p:nvPr/>
            </p:nvSpPr>
            <p:spPr>
              <a:xfrm>
                <a:off x="0" y="0"/>
                <a:ext cx="246798" cy="4816592"/>
              </a:xfrm>
              <a:custGeom>
                <a:rect b="b" l="l" r="r" t="t"/>
                <a:pathLst>
                  <a:path extrusionOk="0" h="4816592" w="246798">
                    <a:moveTo>
                      <a:pt x="0" y="0"/>
                    </a:moveTo>
                    <a:lnTo>
                      <a:pt x="246798" y="0"/>
                    </a:lnTo>
                    <a:lnTo>
                      <a:pt x="246798" y="4816592"/>
                    </a:lnTo>
                    <a:lnTo>
                      <a:pt x="0" y="4816592"/>
                    </a:lnTo>
                    <a:close/>
                  </a:path>
                </a:pathLst>
              </a:custGeom>
              <a:solidFill>
                <a:srgbClr val="EFFEF9"/>
              </a:solidFill>
              <a:ln>
                <a:noFill/>
              </a:ln>
            </p:spPr>
          </p:sp>
          <p:sp>
            <p:nvSpPr>
              <p:cNvPr id="104" name="Google Shape;104;p16"/>
              <p:cNvSpPr txBox="1"/>
              <p:nvPr/>
            </p:nvSpPr>
            <p:spPr>
              <a:xfrm>
                <a:off x="0" y="-38100"/>
                <a:ext cx="246900" cy="4854600"/>
              </a:xfrm>
              <a:prstGeom prst="rect">
                <a:avLst/>
              </a:prstGeom>
              <a:noFill/>
              <a:ln>
                <a:noFill/>
              </a:ln>
            </p:spPr>
            <p:txBody>
              <a:bodyPr anchorCtr="0" anchor="ctr" bIns="25400" lIns="25400" spcFirstLastPara="1" rIns="25400" wrap="square" tIns="25400">
                <a:noAutofit/>
              </a:bodyPr>
              <a:lstStyle/>
              <a:p>
                <a:pPr indent="0" lvl="0" marL="0" marR="0" rtl="0" algn="ctr">
                  <a:lnSpc>
                    <a:spcPct val="147722"/>
                  </a:lnSpc>
                  <a:spcBef>
                    <a:spcPts val="0"/>
                  </a:spcBef>
                  <a:spcAft>
                    <a:spcPts val="0"/>
                  </a:spcAft>
                  <a:buNone/>
                </a:pPr>
                <a:r>
                  <a:t/>
                </a:r>
                <a:endParaRPr b="0" i="0" sz="900" u="none" cap="none" strike="noStrike">
                  <a:solidFill>
                    <a:schemeClr val="dk1"/>
                  </a:solidFill>
                  <a:latin typeface="Calibri"/>
                  <a:ea typeface="Calibri"/>
                  <a:cs typeface="Calibri"/>
                  <a:sym typeface="Calibri"/>
                </a:endParaRPr>
              </a:p>
            </p:txBody>
          </p:sp>
        </p:grpSp>
        <p:sp>
          <p:nvSpPr>
            <p:cNvPr id="105" name="Google Shape;105;p16"/>
            <p:cNvSpPr txBox="1"/>
            <p:nvPr/>
          </p:nvSpPr>
          <p:spPr>
            <a:xfrm>
              <a:off x="7951598" y="305302"/>
              <a:ext cx="9176100" cy="574500"/>
            </a:xfrm>
            <a:prstGeom prst="rect">
              <a:avLst/>
            </a:prstGeom>
            <a:noFill/>
            <a:ln>
              <a:noFill/>
            </a:ln>
          </p:spPr>
          <p:txBody>
            <a:bodyPr anchorCtr="0" anchor="t" bIns="0" lIns="0" spcFirstLastPara="1" rIns="0" wrap="square" tIns="0">
              <a:spAutoFit/>
            </a:bodyPr>
            <a:lstStyle/>
            <a:p>
              <a:pPr indent="0" lvl="0" marL="0" marR="0" rtl="0" algn="ctr">
                <a:lnSpc>
                  <a:spcPct val="139963"/>
                </a:lnSpc>
                <a:spcBef>
                  <a:spcPts val="0"/>
                </a:spcBef>
                <a:spcAft>
                  <a:spcPts val="0"/>
                </a:spcAft>
                <a:buNone/>
              </a:pPr>
              <a:r>
                <a:rPr b="1" i="0" lang="en" sz="1400" u="none" cap="none" strike="noStrike">
                  <a:solidFill>
                    <a:srgbClr val="231F20"/>
                  </a:solidFill>
                  <a:latin typeface="Halant"/>
                  <a:ea typeface="Halant"/>
                  <a:cs typeface="Halant"/>
                  <a:sym typeface="Halant"/>
                </a:rPr>
                <a:t>© Thinking Nation </a:t>
              </a:r>
              <a:r>
                <a:rPr b="1" lang="en" sz="1400">
                  <a:solidFill>
                    <a:srgbClr val="231F20"/>
                  </a:solidFill>
                  <a:latin typeface="Halant"/>
                  <a:ea typeface="Halant"/>
                  <a:cs typeface="Halant"/>
                  <a:sym typeface="Halant"/>
                </a:rPr>
                <a:t>2025</a:t>
              </a:r>
              <a:endParaRPr sz="700"/>
            </a:p>
          </p:txBody>
        </p:sp>
        <p:cxnSp>
          <p:nvCxnSpPr>
            <p:cNvPr id="106" name="Google Shape;106;p16"/>
            <p:cNvCxnSpPr/>
            <p:nvPr/>
          </p:nvCxnSpPr>
          <p:spPr>
            <a:xfrm>
              <a:off x="204" y="612007"/>
              <a:ext cx="9473700" cy="25500"/>
            </a:xfrm>
            <a:prstGeom prst="straightConnector1">
              <a:avLst/>
            </a:prstGeom>
            <a:noFill/>
            <a:ln cap="flat" cmpd="sng" w="152400">
              <a:solidFill>
                <a:srgbClr val="231F20"/>
              </a:solidFill>
              <a:prstDash val="solid"/>
              <a:round/>
              <a:headEnd len="sm" w="sm" type="none"/>
              <a:tailEnd len="sm" w="sm" type="none"/>
            </a:ln>
          </p:spPr>
        </p:cxnSp>
        <p:cxnSp>
          <p:nvCxnSpPr>
            <p:cNvPr id="107" name="Google Shape;107;p16"/>
            <p:cNvCxnSpPr/>
            <p:nvPr/>
          </p:nvCxnSpPr>
          <p:spPr>
            <a:xfrm>
              <a:off x="15587895" y="612007"/>
              <a:ext cx="9473700" cy="25500"/>
            </a:xfrm>
            <a:prstGeom prst="straightConnector1">
              <a:avLst/>
            </a:prstGeom>
            <a:noFill/>
            <a:ln cap="flat" cmpd="sng" w="152400">
              <a:solidFill>
                <a:srgbClr val="231F20"/>
              </a:solidFill>
              <a:prstDash val="solid"/>
              <a:round/>
              <a:headEnd len="sm" w="sm" type="none"/>
              <a:tailEnd len="sm" w="sm" type="none"/>
            </a:ln>
          </p:spPr>
        </p:cxnSp>
      </p:grpSp>
      <p:sp>
        <p:nvSpPr>
          <p:cNvPr id="108" name="Google Shape;108;p16"/>
          <p:cNvSpPr/>
          <p:nvPr/>
        </p:nvSpPr>
        <p:spPr>
          <a:xfrm>
            <a:off x="-1313786" y="-366668"/>
            <a:ext cx="3657600" cy="1238892"/>
          </a:xfrm>
          <a:custGeom>
            <a:rect b="b" l="l" r="r" t="t"/>
            <a:pathLst>
              <a:path extrusionOk="0" h="2477783" w="7315200">
                <a:moveTo>
                  <a:pt x="0" y="0"/>
                </a:moveTo>
                <a:lnTo>
                  <a:pt x="7315200" y="0"/>
                </a:lnTo>
                <a:lnTo>
                  <a:pt x="7315200" y="2477783"/>
                </a:lnTo>
                <a:lnTo>
                  <a:pt x="0" y="2477783"/>
                </a:lnTo>
                <a:lnTo>
                  <a:pt x="0" y="0"/>
                </a:lnTo>
                <a:close/>
              </a:path>
            </a:pathLst>
          </a:custGeom>
          <a:blipFill rotWithShape="1">
            <a:blip r:embed="rId3">
              <a:alphaModFix/>
            </a:blip>
            <a:stretch>
              <a:fillRect b="0" l="0" r="0" t="0"/>
            </a:stretch>
          </a:blipFill>
          <a:ln>
            <a:noFill/>
          </a:ln>
        </p:spPr>
      </p:sp>
      <p:sp>
        <p:nvSpPr>
          <p:cNvPr id="109" name="Google Shape;109;p16"/>
          <p:cNvSpPr txBox="1"/>
          <p:nvPr/>
        </p:nvSpPr>
        <p:spPr>
          <a:xfrm>
            <a:off x="1276990" y="438150"/>
            <a:ext cx="6590100" cy="5541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3600">
                <a:solidFill>
                  <a:srgbClr val="231F20"/>
                </a:solidFill>
                <a:latin typeface="Halant"/>
                <a:ea typeface="Halant"/>
                <a:cs typeface="Halant"/>
                <a:sym typeface="Halant"/>
              </a:rPr>
              <a:t>INTERNATIONAL RESPONSES</a:t>
            </a:r>
            <a:endParaRPr sz="100"/>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3" name="Shape 113"/>
        <p:cNvGrpSpPr/>
        <p:nvPr/>
      </p:nvGrpSpPr>
      <p:grpSpPr>
        <a:xfrm>
          <a:off x="0" y="0"/>
          <a:ext cx="0" cy="0"/>
          <a:chOff x="0" y="0"/>
          <a:chExt cx="0" cy="0"/>
        </a:xfrm>
      </p:grpSpPr>
      <p:grpSp>
        <p:nvGrpSpPr>
          <p:cNvPr id="114" name="Google Shape;114;p17"/>
          <p:cNvGrpSpPr/>
          <p:nvPr/>
        </p:nvGrpSpPr>
        <p:grpSpPr>
          <a:xfrm>
            <a:off x="-127008" y="4615004"/>
            <a:ext cx="9398022" cy="468724"/>
            <a:chOff x="204" y="0"/>
            <a:chExt cx="25061391" cy="1249931"/>
          </a:xfrm>
        </p:grpSpPr>
        <p:grpSp>
          <p:nvGrpSpPr>
            <p:cNvPr id="115" name="Google Shape;115;p17"/>
            <p:cNvGrpSpPr/>
            <p:nvPr/>
          </p:nvGrpSpPr>
          <p:grpSpPr>
            <a:xfrm rot="5400000">
              <a:off x="12002369" y="-11663474"/>
              <a:ext cx="1249931" cy="24576878"/>
              <a:chOff x="0" y="-38100"/>
              <a:chExt cx="246900" cy="4854692"/>
            </a:xfrm>
          </p:grpSpPr>
          <p:sp>
            <p:nvSpPr>
              <p:cNvPr id="116" name="Google Shape;116;p17"/>
              <p:cNvSpPr/>
              <p:nvPr/>
            </p:nvSpPr>
            <p:spPr>
              <a:xfrm>
                <a:off x="0" y="0"/>
                <a:ext cx="246798" cy="4816592"/>
              </a:xfrm>
              <a:custGeom>
                <a:rect b="b" l="l" r="r" t="t"/>
                <a:pathLst>
                  <a:path extrusionOk="0" h="4816592" w="246798">
                    <a:moveTo>
                      <a:pt x="0" y="0"/>
                    </a:moveTo>
                    <a:lnTo>
                      <a:pt x="246798" y="0"/>
                    </a:lnTo>
                    <a:lnTo>
                      <a:pt x="246798" y="4816592"/>
                    </a:lnTo>
                    <a:lnTo>
                      <a:pt x="0" y="4816592"/>
                    </a:lnTo>
                    <a:close/>
                  </a:path>
                </a:pathLst>
              </a:custGeom>
              <a:solidFill>
                <a:srgbClr val="EFFEF9"/>
              </a:solidFill>
              <a:ln>
                <a:noFill/>
              </a:ln>
            </p:spPr>
          </p:sp>
          <p:sp>
            <p:nvSpPr>
              <p:cNvPr id="117" name="Google Shape;117;p17"/>
              <p:cNvSpPr txBox="1"/>
              <p:nvPr/>
            </p:nvSpPr>
            <p:spPr>
              <a:xfrm>
                <a:off x="0" y="-38100"/>
                <a:ext cx="246900" cy="4854600"/>
              </a:xfrm>
              <a:prstGeom prst="rect">
                <a:avLst/>
              </a:prstGeom>
              <a:noFill/>
              <a:ln>
                <a:noFill/>
              </a:ln>
            </p:spPr>
            <p:txBody>
              <a:bodyPr anchorCtr="0" anchor="ctr" bIns="25400" lIns="25400" spcFirstLastPara="1" rIns="25400" wrap="square" tIns="25400">
                <a:noAutofit/>
              </a:bodyPr>
              <a:lstStyle/>
              <a:p>
                <a:pPr indent="0" lvl="0" marL="0" marR="0" rtl="0" algn="ctr">
                  <a:lnSpc>
                    <a:spcPct val="147722"/>
                  </a:lnSpc>
                  <a:spcBef>
                    <a:spcPts val="0"/>
                  </a:spcBef>
                  <a:spcAft>
                    <a:spcPts val="0"/>
                  </a:spcAft>
                  <a:buNone/>
                </a:pPr>
                <a:r>
                  <a:t/>
                </a:r>
                <a:endParaRPr b="0" i="0" sz="900" u="none" cap="none" strike="noStrike">
                  <a:solidFill>
                    <a:schemeClr val="dk1"/>
                  </a:solidFill>
                  <a:latin typeface="Calibri"/>
                  <a:ea typeface="Calibri"/>
                  <a:cs typeface="Calibri"/>
                  <a:sym typeface="Calibri"/>
                </a:endParaRPr>
              </a:p>
            </p:txBody>
          </p:sp>
        </p:grpSp>
        <p:sp>
          <p:nvSpPr>
            <p:cNvPr id="118" name="Google Shape;118;p17"/>
            <p:cNvSpPr txBox="1"/>
            <p:nvPr/>
          </p:nvSpPr>
          <p:spPr>
            <a:xfrm>
              <a:off x="7951598" y="305302"/>
              <a:ext cx="9176100" cy="574500"/>
            </a:xfrm>
            <a:prstGeom prst="rect">
              <a:avLst/>
            </a:prstGeom>
            <a:noFill/>
            <a:ln>
              <a:noFill/>
            </a:ln>
          </p:spPr>
          <p:txBody>
            <a:bodyPr anchorCtr="0" anchor="t" bIns="0" lIns="0" spcFirstLastPara="1" rIns="0" wrap="square" tIns="0">
              <a:spAutoFit/>
            </a:bodyPr>
            <a:lstStyle/>
            <a:p>
              <a:pPr indent="0" lvl="0" marL="0" marR="0" rtl="0" algn="ctr">
                <a:lnSpc>
                  <a:spcPct val="139963"/>
                </a:lnSpc>
                <a:spcBef>
                  <a:spcPts val="0"/>
                </a:spcBef>
                <a:spcAft>
                  <a:spcPts val="0"/>
                </a:spcAft>
                <a:buNone/>
              </a:pPr>
              <a:r>
                <a:rPr b="1" i="0" lang="en" sz="1400" u="none" cap="none" strike="noStrike">
                  <a:solidFill>
                    <a:srgbClr val="231F20"/>
                  </a:solidFill>
                  <a:latin typeface="Halant"/>
                  <a:ea typeface="Halant"/>
                  <a:cs typeface="Halant"/>
                  <a:sym typeface="Halant"/>
                </a:rPr>
                <a:t>© Thinking Nation </a:t>
              </a:r>
              <a:r>
                <a:rPr b="1" lang="en" sz="1400">
                  <a:solidFill>
                    <a:srgbClr val="231F20"/>
                  </a:solidFill>
                  <a:latin typeface="Halant"/>
                  <a:ea typeface="Halant"/>
                  <a:cs typeface="Halant"/>
                  <a:sym typeface="Halant"/>
                </a:rPr>
                <a:t>2025</a:t>
              </a:r>
              <a:endParaRPr sz="700"/>
            </a:p>
          </p:txBody>
        </p:sp>
        <p:cxnSp>
          <p:nvCxnSpPr>
            <p:cNvPr id="119" name="Google Shape;119;p17"/>
            <p:cNvCxnSpPr/>
            <p:nvPr/>
          </p:nvCxnSpPr>
          <p:spPr>
            <a:xfrm>
              <a:off x="204" y="612007"/>
              <a:ext cx="9473700" cy="25500"/>
            </a:xfrm>
            <a:prstGeom prst="straightConnector1">
              <a:avLst/>
            </a:prstGeom>
            <a:noFill/>
            <a:ln cap="flat" cmpd="sng" w="152400">
              <a:solidFill>
                <a:srgbClr val="231F20"/>
              </a:solidFill>
              <a:prstDash val="solid"/>
              <a:round/>
              <a:headEnd len="sm" w="sm" type="none"/>
              <a:tailEnd len="sm" w="sm" type="none"/>
            </a:ln>
          </p:spPr>
        </p:cxnSp>
        <p:cxnSp>
          <p:nvCxnSpPr>
            <p:cNvPr id="120" name="Google Shape;120;p17"/>
            <p:cNvCxnSpPr/>
            <p:nvPr/>
          </p:nvCxnSpPr>
          <p:spPr>
            <a:xfrm>
              <a:off x="15587895" y="612007"/>
              <a:ext cx="9473700" cy="25500"/>
            </a:xfrm>
            <a:prstGeom prst="straightConnector1">
              <a:avLst/>
            </a:prstGeom>
            <a:noFill/>
            <a:ln cap="flat" cmpd="sng" w="152400">
              <a:solidFill>
                <a:srgbClr val="231F20"/>
              </a:solidFill>
              <a:prstDash val="solid"/>
              <a:round/>
              <a:headEnd len="sm" w="sm" type="none"/>
              <a:tailEnd len="sm" w="sm" type="none"/>
            </a:ln>
          </p:spPr>
        </p:cxnSp>
      </p:grpSp>
      <p:sp>
        <p:nvSpPr>
          <p:cNvPr id="121" name="Google Shape;121;p17"/>
          <p:cNvSpPr/>
          <p:nvPr/>
        </p:nvSpPr>
        <p:spPr>
          <a:xfrm>
            <a:off x="-1313786" y="-366668"/>
            <a:ext cx="3657600" cy="1238892"/>
          </a:xfrm>
          <a:custGeom>
            <a:rect b="b" l="l" r="r" t="t"/>
            <a:pathLst>
              <a:path extrusionOk="0" h="2477783" w="7315200">
                <a:moveTo>
                  <a:pt x="0" y="0"/>
                </a:moveTo>
                <a:lnTo>
                  <a:pt x="7315200" y="0"/>
                </a:lnTo>
                <a:lnTo>
                  <a:pt x="7315200" y="2477783"/>
                </a:lnTo>
                <a:lnTo>
                  <a:pt x="0" y="2477783"/>
                </a:lnTo>
                <a:lnTo>
                  <a:pt x="0" y="0"/>
                </a:lnTo>
                <a:close/>
              </a:path>
            </a:pathLst>
          </a:custGeom>
          <a:blipFill rotWithShape="1">
            <a:blip r:embed="rId3">
              <a:alphaModFix/>
            </a:blip>
            <a:stretch>
              <a:fillRect b="0" l="0" r="0" t="0"/>
            </a:stretch>
          </a:blipFill>
          <a:ln>
            <a:noFill/>
          </a:ln>
        </p:spPr>
      </p:sp>
      <p:sp>
        <p:nvSpPr>
          <p:cNvPr id="122" name="Google Shape;122;p17"/>
          <p:cNvSpPr txBox="1"/>
          <p:nvPr/>
        </p:nvSpPr>
        <p:spPr>
          <a:xfrm>
            <a:off x="1276990" y="438150"/>
            <a:ext cx="6590100" cy="5541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3600">
                <a:solidFill>
                  <a:srgbClr val="231F20"/>
                </a:solidFill>
                <a:latin typeface="Halant"/>
                <a:ea typeface="Halant"/>
                <a:cs typeface="Halant"/>
                <a:sym typeface="Halant"/>
              </a:rPr>
              <a:t>TESTIMONY</a:t>
            </a:r>
            <a:endParaRPr sz="100"/>
          </a:p>
        </p:txBody>
      </p:sp>
      <p:sp>
        <p:nvSpPr>
          <p:cNvPr id="123" name="Google Shape;123;p17"/>
          <p:cNvSpPr/>
          <p:nvPr/>
        </p:nvSpPr>
        <p:spPr>
          <a:xfrm>
            <a:off x="6882084" y="3599399"/>
            <a:ext cx="3657600" cy="1238892"/>
          </a:xfrm>
          <a:custGeom>
            <a:rect b="b" l="l" r="r" t="t"/>
            <a:pathLst>
              <a:path extrusionOk="0" h="2477783" w="7315200">
                <a:moveTo>
                  <a:pt x="0" y="0"/>
                </a:moveTo>
                <a:lnTo>
                  <a:pt x="7315200" y="0"/>
                </a:lnTo>
                <a:lnTo>
                  <a:pt x="7315200" y="2477783"/>
                </a:lnTo>
                <a:lnTo>
                  <a:pt x="0" y="2477783"/>
                </a:lnTo>
                <a:lnTo>
                  <a:pt x="0" y="0"/>
                </a:lnTo>
                <a:close/>
              </a:path>
            </a:pathLst>
          </a:custGeom>
          <a:blipFill rotWithShape="1">
            <a:blip r:embed="rId3">
              <a:alphaModFix/>
            </a:blip>
            <a:stretch>
              <a:fillRect b="0" l="0" r="0" t="0"/>
            </a:stretch>
          </a:blipFill>
          <a:ln>
            <a:noFill/>
          </a:ln>
        </p:spPr>
      </p:sp>
      <p:sp>
        <p:nvSpPr>
          <p:cNvPr id="124" name="Google Shape;124;p17"/>
          <p:cNvSpPr txBox="1"/>
          <p:nvPr/>
        </p:nvSpPr>
        <p:spPr>
          <a:xfrm>
            <a:off x="522350" y="1045375"/>
            <a:ext cx="8188500" cy="3216900"/>
          </a:xfrm>
          <a:prstGeom prst="rect">
            <a:avLst/>
          </a:prstGeom>
          <a:noFill/>
          <a:ln>
            <a:noFill/>
          </a:ln>
        </p:spPr>
        <p:txBody>
          <a:bodyPr anchorCtr="0" anchor="t" bIns="0" lIns="0" spcFirstLastPara="1" rIns="0" wrap="square" tIns="0">
            <a:spAutoFit/>
          </a:bodyPr>
          <a:lstStyle/>
          <a:p>
            <a:pPr indent="0" lvl="0" marL="0" rtl="0" algn="l">
              <a:spcBef>
                <a:spcPts val="0"/>
              </a:spcBef>
              <a:spcAft>
                <a:spcPts val="0"/>
              </a:spcAft>
              <a:buNone/>
            </a:pPr>
            <a:r>
              <a:rPr lang="en" sz="1100">
                <a:solidFill>
                  <a:schemeClr val="dk1"/>
                </a:solidFill>
                <a:latin typeface="Inter"/>
                <a:ea typeface="Inter"/>
                <a:cs typeface="Inter"/>
                <a:sym typeface="Inter"/>
              </a:rPr>
              <a:t>When we reached the roadblock, I found that the guy who was my gardener was the head in the roadblock and what they're telling that, “Tutsi here, Hutu here. If you know you are Tutsi, this side. If you know you are Hutu, this side.”</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rPr lang="en" sz="1100">
                <a:solidFill>
                  <a:schemeClr val="dk1"/>
                </a:solidFill>
                <a:latin typeface="Inter"/>
                <a:ea typeface="Inter"/>
                <a:cs typeface="Inter"/>
                <a:sym typeface="Inter"/>
              </a:rPr>
              <a:t>But then I started to ask myself, "What do I count myself? Do I go to my husband's side since I'm married to a Hutu? Maybe I had the right to stay on his side." But then immediately someone, one of the local people on the roadblock, came and pulled me, said, "Hey! You don't belong to that side if you're married to him — just here." So I was pulled to that side and they started up with a machete coming towards me. What I did, I raised up my hand and I said "Please, please don't kill me."</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rPr lang="en" sz="1100">
                <a:solidFill>
                  <a:schemeClr val="dk1"/>
                </a:solidFill>
                <a:latin typeface="Inter"/>
                <a:ea typeface="Inter"/>
                <a:cs typeface="Inter"/>
                <a:sym typeface="Inter"/>
              </a:rPr>
              <a:t>As I was putting my hands up, my gardener came, I can't remember whether this was a slasher or — it was something sharp because it cut my hand. And I fell down, and blood started shooting up, so my mother was trying to pull me up. They said — they hit her hard, she fell down, also, and the gardener came and said, "Okay, please," he pulled me up, said, "Leave her alone. I'm the one going to kill her because she was — I was digging for her and she was a very bad boss to me. She never paid me well. She never gave me food." In my mind, I thought I was going to be killed by him. He took us, like, my mother and other three ladies and took us aside on the other bush.</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rPr lang="en" sz="1100">
                <a:solidFill>
                  <a:schemeClr val="dk1"/>
                </a:solidFill>
                <a:latin typeface="Inter"/>
                <a:ea typeface="Inter"/>
                <a:cs typeface="Inter"/>
                <a:sym typeface="Inter"/>
              </a:rPr>
              <a:t>When we reached there, he got some leaves and bandaged my hand, and he told us, "Run! Run for your safety." And he apologized. He said, "Please, forgive me. This was the only way I could spare your lives.”</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rPr lang="en" sz="1100">
                <a:solidFill>
                  <a:schemeClr val="dk1"/>
                </a:solidFill>
                <a:latin typeface="Inter"/>
                <a:ea typeface="Inter"/>
                <a:cs typeface="Inter"/>
                <a:sym typeface="Inter"/>
              </a:rPr>
              <a:t>	-Norah Bagarinka, US Holocaust Memorial Museum </a:t>
            </a:r>
            <a:endParaRPr sz="1100">
              <a:solidFill>
                <a:schemeClr val="dk1"/>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